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5BD84"/>
    <a:srgbClr val="C4F7AB"/>
    <a:srgbClr val="E6DCF5"/>
    <a:srgbClr val="F73BD8"/>
    <a:srgbClr val="F7EADF"/>
    <a:srgbClr val="ABF7BF"/>
    <a:srgbClr val="6FF292"/>
    <a:srgbClr val="46FA0F"/>
    <a:srgbClr val="F9FC3D"/>
    <a:srgbClr val="FAF8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233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1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07/09/2025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07/09/2025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07/09/2025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07/09/2025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07/09/2025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07/09/2025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07/09/2025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07/09/2025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07/09/2025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07/09/2025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07/09/2025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GB" smtClean="0"/>
              <a:t>07/09/2025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3FF498D-E787-DB52-D035-2E648E09EFC6}"/>
              </a:ext>
            </a:extLst>
          </p:cNvPr>
          <p:cNvSpPr txBox="1"/>
          <p:nvPr/>
        </p:nvSpPr>
        <p:spPr>
          <a:xfrm>
            <a:off x="3330792" y="386484"/>
            <a:ext cx="4348896" cy="337194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1300" b="1" dirty="0">
                <a:latin typeface="SassoonCRInfant" panose="02010503020300020003" pitchFamily="2" charset="0"/>
                <a:cs typeface="Calibri"/>
              </a:rPr>
              <a:t>Literacy </a:t>
            </a:r>
          </a:p>
          <a:p>
            <a:r>
              <a:rPr lang="en-GB" sz="1300" b="1" dirty="0">
                <a:latin typeface="SassoonCRInfant" panose="02010503020300020003" pitchFamily="2" charset="0"/>
              </a:rPr>
              <a:t>The Suitcase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300" dirty="0">
                <a:latin typeface="SassoonCRInfant" panose="02010503020300020003" pitchFamily="2" charset="0"/>
                <a:cs typeface="Calibri"/>
              </a:rPr>
              <a:t>Stories about feelings.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300" dirty="0">
                <a:latin typeface="SassoonCRInfant" panose="02010503020300020003" pitchFamily="2" charset="0"/>
                <a:cs typeface="Calibri"/>
              </a:rPr>
              <a:t>Identify sentence types and learn about conjunctions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300" dirty="0">
                <a:latin typeface="SassoonCRInfant" panose="02010503020300020003" pitchFamily="2" charset="0"/>
                <a:cs typeface="Calibri"/>
              </a:rPr>
              <a:t>Create a character and write a story</a:t>
            </a:r>
          </a:p>
          <a:p>
            <a:r>
              <a:rPr lang="en-GB" sz="1300" b="1" dirty="0">
                <a:latin typeface="SassoonCRInfant" panose="02010503020300020003" pitchFamily="2" charset="0"/>
              </a:rPr>
              <a:t>The Diary of a wombat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300" dirty="0">
                <a:latin typeface="SassoonCRInfant" panose="02010503020300020003" pitchFamily="2" charset="0"/>
                <a:cs typeface="Calibri"/>
              </a:rPr>
              <a:t>To spell and capitalise the days of the week.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300" dirty="0">
                <a:latin typeface="SassoonCRInfant" panose="02010503020300020003" pitchFamily="2" charset="0"/>
                <a:cs typeface="Calibri"/>
              </a:rPr>
              <a:t>Use of first-person.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300" dirty="0">
                <a:latin typeface="SassoonCRInfant" panose="02010503020300020003" pitchFamily="2" charset="0"/>
                <a:cs typeface="Calibri"/>
              </a:rPr>
              <a:t>Past tense and correct verbs.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300" dirty="0">
                <a:latin typeface="SassoonCRInfant" panose="02010503020300020003" pitchFamily="2" charset="0"/>
                <a:cs typeface="Calibri"/>
              </a:rPr>
              <a:t>Letters, postcards and diary entries.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300" dirty="0">
              <a:latin typeface="SassoonCRInfant" panose="02010503020300020003" pitchFamily="2" charset="0"/>
              <a:cs typeface="Calibri"/>
            </a:endParaRPr>
          </a:p>
          <a:p>
            <a:endParaRPr lang="en-GB" sz="1300" dirty="0">
              <a:latin typeface="SassoonCRInfant" panose="02010503020300020003" pitchFamily="2" charset="0"/>
              <a:cs typeface="Calibri"/>
            </a:endParaRPr>
          </a:p>
          <a:p>
            <a:r>
              <a:rPr lang="en-GB" sz="1300" dirty="0">
                <a:latin typeface="SassoonCRInfant" panose="02010503020300020003" pitchFamily="2" charset="0"/>
                <a:cs typeface="Calibri"/>
              </a:rPr>
              <a:t>SPAG year 2;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1300" kern="100" dirty="0">
                <a:solidFill>
                  <a:srgbClr val="000000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Nouns</a:t>
            </a:r>
            <a:r>
              <a:rPr lang="en-GB" sz="1300" kern="100" dirty="0"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GB" sz="1300" kern="100" dirty="0">
                <a:solidFill>
                  <a:srgbClr val="000000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Head noun phrases</a:t>
            </a:r>
            <a:r>
              <a:rPr lang="en-GB" sz="1300" kern="100" dirty="0"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GB" sz="1300" kern="100" dirty="0">
                <a:solidFill>
                  <a:srgbClr val="000000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Vowels and Consonants</a:t>
            </a:r>
            <a:r>
              <a:rPr lang="en-GB" sz="1300" kern="100" dirty="0"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GB" sz="1300" kern="100" dirty="0">
                <a:solidFill>
                  <a:srgbClr val="000000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Demarcating Sentences</a:t>
            </a:r>
            <a:r>
              <a:rPr lang="en-GB" sz="1300" kern="100" dirty="0"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GB" sz="1300" kern="100" dirty="0">
                <a:solidFill>
                  <a:srgbClr val="000000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Nouns using ‘-ness’</a:t>
            </a:r>
            <a:r>
              <a:rPr lang="en-GB" sz="1300" kern="100" dirty="0"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GB" sz="1300" kern="100" dirty="0">
                <a:solidFill>
                  <a:srgbClr val="000000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Punctuating sentences</a:t>
            </a:r>
            <a:r>
              <a:rPr lang="en-GB" sz="1300" kern="100" dirty="0">
                <a:solidFill>
                  <a:srgbClr val="000000"/>
                </a:solidFill>
                <a:effectLst/>
                <a:latin typeface="SassoonCRInfant" panose="02010503020300020003" pitchFamily="2" charset="0"/>
                <a:ea typeface="Times New Roman" panose="02020603050405020304" pitchFamily="18" charset="0"/>
                <a:cs typeface="Calibri"/>
              </a:rPr>
              <a:t>.</a:t>
            </a:r>
            <a:endParaRPr lang="en-GB" sz="13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DAEE931-A8C0-D407-DABE-CCE48AA66EE0}"/>
              </a:ext>
            </a:extLst>
          </p:cNvPr>
          <p:cNvSpPr txBox="1"/>
          <p:nvPr/>
        </p:nvSpPr>
        <p:spPr>
          <a:xfrm>
            <a:off x="3330792" y="3801686"/>
            <a:ext cx="4348896" cy="2943626"/>
          </a:xfrm>
          <a:prstGeom prst="rect">
            <a:avLst/>
          </a:prstGeom>
          <a:solidFill>
            <a:srgbClr val="ABF7BF"/>
          </a:solidFill>
          <a:ln>
            <a:solidFill>
              <a:srgbClr val="46FA0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GB" sz="1300" b="1" dirty="0">
                <a:latin typeface="SassoonCRInfant" panose="02010503020300020003" pitchFamily="2" charset="0"/>
                <a:cs typeface="Calibri"/>
              </a:rPr>
              <a:t>Maths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1300" b="1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Number: Place value: </a:t>
            </a:r>
            <a:endParaRPr lang="en-GB" sz="1300" kern="100" dirty="0">
              <a:effectLst/>
              <a:latin typeface="Calibri" panose="020F0502020204030204" pitchFamily="34" charset="0"/>
              <a:ea typeface="Aptos" panose="020B0004020202020204" pitchFamily="34" charset="0"/>
              <a:cs typeface="Calibri" panose="020F0502020204030204" pitchFamily="34" charset="0"/>
            </a:endParaRP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3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Count objects within 10.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3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Understanding numbers 11-20.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3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Greater than, less than.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3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Understanding number lines. </a:t>
            </a:r>
            <a:endParaRPr lang="en-GB" sz="1300" kern="100" dirty="0">
              <a:effectLst/>
              <a:latin typeface="Calibri" panose="020F0502020204030204" pitchFamily="34" charset="0"/>
              <a:ea typeface="Aptos" panose="020B0004020202020204" pitchFamily="34" charset="0"/>
              <a:cs typeface="Calibri" panose="020F0502020204030204" pitchFamily="34" charset="0"/>
            </a:endParaRPr>
          </a:p>
          <a:p>
            <a:pPr>
              <a:spcAft>
                <a:spcPts val="800"/>
              </a:spcAft>
            </a:pPr>
            <a:r>
              <a:rPr lang="en-GB" sz="1300" b="1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Addition and subtraction: 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3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Number Bonds to 10 and to 20. </a:t>
            </a:r>
            <a:endParaRPr lang="en-GB" sz="1300" kern="100" dirty="0">
              <a:effectLst/>
              <a:latin typeface="Calibri" panose="020F0502020204030204" pitchFamily="34" charset="0"/>
              <a:ea typeface="Aptos" panose="020B0004020202020204" pitchFamily="34" charset="0"/>
              <a:cs typeface="Calibri" panose="020F0502020204030204" pitchFamily="34" charset="0"/>
            </a:endParaRP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3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Doubles and near doubles. </a:t>
            </a:r>
            <a:endParaRPr lang="en-GB" sz="1300" kern="100" dirty="0">
              <a:effectLst/>
              <a:latin typeface="Calibri" panose="020F0502020204030204" pitchFamily="34" charset="0"/>
              <a:ea typeface="Aptos" panose="020B0004020202020204" pitchFamily="34" charset="0"/>
              <a:cs typeface="Calibri" panose="020F0502020204030204" pitchFamily="34" charset="0"/>
            </a:endParaRP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3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Part whole models, fact families.</a:t>
            </a:r>
            <a:endParaRPr lang="en-GB" sz="1300" kern="100" dirty="0">
              <a:effectLst/>
              <a:latin typeface="Calibri" panose="020F0502020204030204" pitchFamily="34" charset="0"/>
              <a:ea typeface="Aptos" panose="020B000402020202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FE83F73-22B8-A366-52C3-7A046C1129ED}"/>
              </a:ext>
            </a:extLst>
          </p:cNvPr>
          <p:cNvSpPr txBox="1"/>
          <p:nvPr/>
        </p:nvSpPr>
        <p:spPr>
          <a:xfrm>
            <a:off x="7782613" y="4278198"/>
            <a:ext cx="1388189" cy="189282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1300" b="1" dirty="0">
                <a:latin typeface="SassoonCRInfant" panose="02010503020300020003" pitchFamily="2" charset="0"/>
                <a:cs typeface="Calibri"/>
              </a:rPr>
              <a:t>RE; year 1</a:t>
            </a:r>
          </a:p>
          <a:p>
            <a:r>
              <a:rPr lang="en-GB" sz="1300" dirty="0">
                <a:latin typeface="SassoonCRInfant" panose="02010503020300020003" pitchFamily="2" charset="0"/>
                <a:cs typeface="Calibri"/>
              </a:rPr>
              <a:t>Who is a Christian and what do they believe?</a:t>
            </a:r>
          </a:p>
          <a:p>
            <a:r>
              <a:rPr lang="en-GB" sz="1300" b="1" dirty="0">
                <a:latin typeface="SassoonCRInfant" panose="02010503020300020003" pitchFamily="2" charset="0"/>
                <a:cs typeface="Calibri"/>
              </a:rPr>
              <a:t>RE; year 2</a:t>
            </a:r>
          </a:p>
          <a:p>
            <a:r>
              <a:rPr lang="en-GB" sz="1300" dirty="0">
                <a:latin typeface="SassoonCRInfant" panose="02010503020300020003" pitchFamily="2" charset="0"/>
                <a:cs typeface="Calibri"/>
              </a:rPr>
              <a:t>Who is Jewish and what do they believe?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7405CE8-20B7-D6AC-AF1C-C14544A7F118}"/>
              </a:ext>
            </a:extLst>
          </p:cNvPr>
          <p:cNvSpPr txBox="1"/>
          <p:nvPr/>
        </p:nvSpPr>
        <p:spPr>
          <a:xfrm>
            <a:off x="7969171" y="283326"/>
            <a:ext cx="4012958" cy="3898568"/>
          </a:xfrm>
          <a:prstGeom prst="rect">
            <a:avLst/>
          </a:prstGeom>
          <a:solidFill>
            <a:srgbClr val="FAF87D"/>
          </a:solidFill>
          <a:ln>
            <a:solidFill>
              <a:srgbClr val="FFFF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1300" b="1" dirty="0">
                <a:latin typeface="SassoonCRInfant" panose="02010503020300020003" pitchFamily="2" charset="0"/>
                <a:cs typeface="Calibri"/>
              </a:rPr>
              <a:t>Science </a:t>
            </a:r>
          </a:p>
          <a:p>
            <a:r>
              <a:rPr lang="en-GB" sz="1300" b="1" dirty="0">
                <a:latin typeface="SassoonCRInfant" panose="02010503020300020003" pitchFamily="2" charset="0"/>
                <a:cs typeface="Calibri"/>
              </a:rPr>
              <a:t>Animals including humans part 1</a:t>
            </a:r>
          </a:p>
          <a:p>
            <a:r>
              <a:rPr lang="en-GB" sz="1300" b="1" dirty="0">
                <a:latin typeface="SassoonCRInfant" panose="02010503020300020003" pitchFamily="2" charset="0"/>
                <a:cs typeface="Calibri"/>
              </a:rPr>
              <a:t>Year 1</a:t>
            </a:r>
          </a:p>
          <a:p>
            <a:pPr marL="342900" lvl="0" indent="-342900">
              <a:lnSpc>
                <a:spcPct val="115000"/>
              </a:lnSpc>
              <a:buFont typeface="Symbol" pitchFamily="2" charset="2"/>
              <a:buChar char=""/>
            </a:pPr>
            <a:r>
              <a:rPr lang="en-US" sz="13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Be able to name and locate parts of the human body, including those relating to the senses.</a:t>
            </a:r>
            <a:endParaRPr lang="en-GB" sz="13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Symbol" pitchFamily="2" charset="2"/>
              <a:buChar char=""/>
            </a:pPr>
            <a:r>
              <a:rPr lang="en-US" sz="13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Be able to identify and name different common animals including fish amphibians, reptiles, birds and mammals.</a:t>
            </a:r>
            <a:endParaRPr lang="en-GB" sz="13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Symbol" pitchFamily="2" charset="2"/>
              <a:buChar char=""/>
            </a:pPr>
            <a:r>
              <a:rPr lang="en-US" sz="13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Be able to describe and compare the observable features of animals from a range of groups.</a:t>
            </a:r>
            <a:endParaRPr lang="en-GB" sz="13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buNone/>
            </a:pPr>
            <a:r>
              <a:rPr lang="en-US" sz="1300" b="1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Year 2</a:t>
            </a:r>
            <a:endParaRPr lang="en-GB" sz="13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Symbol" pitchFamily="2" charset="2"/>
              <a:buChar char=""/>
            </a:pPr>
            <a:r>
              <a:rPr lang="en-US" sz="13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Know about the basic needs of animals, including humans, for survival.</a:t>
            </a:r>
            <a:endParaRPr lang="en-GB" sz="13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Symbol" pitchFamily="2" charset="2"/>
              <a:buChar char=""/>
            </a:pPr>
            <a:r>
              <a:rPr lang="en-US" sz="13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Describe the importance of exercise, balanced diet and hygiene for humans.</a:t>
            </a:r>
            <a:endParaRPr lang="en-GB" sz="13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Symbol" pitchFamily="2" charset="2"/>
              <a:buChar char=""/>
            </a:pPr>
            <a:r>
              <a:rPr lang="en-US" sz="13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Describe the main changes as young animals, including humans, grow into adults.</a:t>
            </a:r>
            <a:endParaRPr lang="en-GB" sz="13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5C84872-F64C-2432-6964-0CA1712E2CE2}"/>
              </a:ext>
            </a:extLst>
          </p:cNvPr>
          <p:cNvSpPr txBox="1"/>
          <p:nvPr/>
        </p:nvSpPr>
        <p:spPr>
          <a:xfrm>
            <a:off x="125601" y="5416349"/>
            <a:ext cx="3007440" cy="692497"/>
          </a:xfrm>
          <a:prstGeom prst="rect">
            <a:avLst/>
          </a:prstGeom>
          <a:solidFill>
            <a:srgbClr val="F7EADF"/>
          </a:solidFill>
          <a:ln>
            <a:solidFill>
              <a:srgbClr val="F73BD8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1300" b="1" dirty="0">
                <a:cs typeface="Calibri"/>
              </a:rPr>
              <a:t>PE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300" dirty="0">
                <a:latin typeface="SassoonCRInfant" panose="02010503020300020003" pitchFamily="2" charset="0"/>
                <a:cs typeface="Calibri"/>
              </a:rPr>
              <a:t>Invasion games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300" dirty="0">
                <a:latin typeface="SassoonCRInfant" panose="02010503020300020003" pitchFamily="2" charset="0"/>
                <a:cs typeface="Calibri"/>
              </a:rPr>
              <a:t> Yoga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CA4E793-530C-9D99-3969-BFCC7E47BD40}"/>
              </a:ext>
            </a:extLst>
          </p:cNvPr>
          <p:cNvSpPr txBox="1"/>
          <p:nvPr/>
        </p:nvSpPr>
        <p:spPr>
          <a:xfrm>
            <a:off x="126238" y="2950605"/>
            <a:ext cx="3013201" cy="2385268"/>
          </a:xfrm>
          <a:prstGeom prst="rect">
            <a:avLst/>
          </a:prstGeom>
          <a:solidFill>
            <a:srgbClr val="E6DCF5"/>
          </a:solidFill>
          <a:ln>
            <a:solidFill>
              <a:srgbClr val="7030A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1300" b="1" dirty="0">
                <a:latin typeface="SassoonCRInfant" panose="02010503020300020003" pitchFamily="2" charset="0"/>
                <a:cs typeface="Calibri"/>
              </a:rPr>
              <a:t>Art</a:t>
            </a:r>
          </a:p>
          <a:p>
            <a:r>
              <a:rPr lang="en-GB" sz="1400" b="1" dirty="0">
                <a:cs typeface="Calibri"/>
              </a:rPr>
              <a:t>Drawing: Making your mark </a:t>
            </a:r>
          </a:p>
          <a:p>
            <a:pPr marL="285750" indent="-285750">
              <a:buFont typeface="Arial"/>
              <a:buChar char="•"/>
            </a:pPr>
            <a:r>
              <a:rPr lang="en-GB" sz="1400" dirty="0">
                <a:latin typeface="SassoonCRInfant" panose="02010503020300020003" pitchFamily="2" charset="0"/>
                <a:cs typeface="Calibri"/>
              </a:rPr>
              <a:t>Exploring line</a:t>
            </a:r>
          </a:p>
          <a:p>
            <a:pPr marL="285750" indent="-285750">
              <a:buFont typeface="Arial"/>
              <a:buChar char="•"/>
            </a:pPr>
            <a:r>
              <a:rPr lang="en-GB" sz="1400" dirty="0">
                <a:latin typeface="SassoonCRInfant" panose="02010503020300020003" pitchFamily="2" charset="0"/>
                <a:cs typeface="Calibri"/>
              </a:rPr>
              <a:t>Making waves</a:t>
            </a:r>
          </a:p>
          <a:p>
            <a:pPr marL="285750" indent="-285750">
              <a:buFont typeface="Arial"/>
              <a:buChar char="•"/>
            </a:pPr>
            <a:r>
              <a:rPr lang="en-GB" sz="1400" dirty="0">
                <a:latin typeface="SassoonCRInfant" panose="02010503020300020003" pitchFamily="2" charset="0"/>
                <a:cs typeface="Calibri"/>
              </a:rPr>
              <a:t>Experimenting with media</a:t>
            </a:r>
          </a:p>
          <a:p>
            <a:pPr marL="285750" indent="-285750">
              <a:buFont typeface="Arial"/>
              <a:buChar char="•"/>
            </a:pPr>
            <a:r>
              <a:rPr lang="en-GB" sz="1400" dirty="0">
                <a:latin typeface="SassoonCRInfant" panose="02010503020300020003" pitchFamily="2" charset="0"/>
                <a:cs typeface="Calibri"/>
              </a:rPr>
              <a:t>Mark making</a:t>
            </a:r>
          </a:p>
          <a:p>
            <a:pPr marL="285750" indent="-285750">
              <a:buFont typeface="Arial"/>
              <a:buChar char="•"/>
            </a:pPr>
            <a:r>
              <a:rPr lang="en-GB" sz="1400" dirty="0">
                <a:latin typeface="SassoonCRInfant" panose="02010503020300020003" pitchFamily="2" charset="0"/>
                <a:cs typeface="Calibri"/>
              </a:rPr>
              <a:t>Drawing from observation</a:t>
            </a:r>
          </a:p>
          <a:p>
            <a:endParaRPr lang="en-GB" sz="1300" dirty="0">
              <a:cs typeface="Calibri"/>
            </a:endParaRPr>
          </a:p>
          <a:p>
            <a:r>
              <a:rPr lang="en-GB" sz="1300" dirty="0">
                <a:cs typeface="Calibri"/>
              </a:rPr>
              <a:t>Using these techniques whilst exploring different Art focussed on each History maker.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76F7F25-2CBC-55A7-C169-CF574C525315}"/>
              </a:ext>
            </a:extLst>
          </p:cNvPr>
          <p:cNvSpPr txBox="1"/>
          <p:nvPr/>
        </p:nvSpPr>
        <p:spPr>
          <a:xfrm>
            <a:off x="126238" y="400557"/>
            <a:ext cx="3013202" cy="249299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1300" b="1" dirty="0">
                <a:latin typeface="SassoonCRInfant" panose="02010503020300020003" pitchFamily="2" charset="0"/>
                <a:cs typeface="Calibri"/>
              </a:rPr>
              <a:t>History </a:t>
            </a:r>
          </a:p>
          <a:p>
            <a:r>
              <a:rPr lang="en-GB" sz="1300" b="1" dirty="0">
                <a:latin typeface="SassoonCRInfant" panose="02010503020300020003" pitchFamily="2" charset="0"/>
                <a:cs typeface="Calibri"/>
              </a:rPr>
              <a:t>Who is the greatest history maker?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300" dirty="0">
                <a:latin typeface="SassoonCRInfant" panose="02010503020300020003" pitchFamily="2" charset="0"/>
                <a:cs typeface="Calibri"/>
              </a:rPr>
              <a:t>Learning how people in the past are referred as ‘history makers’.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300" dirty="0">
                <a:latin typeface="SassoonCRInfant" panose="02010503020300020003" pitchFamily="2" charset="0"/>
                <a:cs typeface="Calibri"/>
              </a:rPr>
              <a:t>Understanding Guy Fawkes and bonfire night.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300" dirty="0">
                <a:latin typeface="SassoonCRInfant" panose="02010503020300020003" pitchFamily="2" charset="0"/>
                <a:cs typeface="Calibri"/>
              </a:rPr>
              <a:t>Malala Yousafzai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300" dirty="0">
                <a:latin typeface="SassoonCRInfant" panose="02010503020300020003" pitchFamily="2" charset="0"/>
                <a:cs typeface="Calibri"/>
              </a:rPr>
              <a:t>Margaret Thatcher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300" dirty="0">
                <a:latin typeface="SassoonCRInfant" panose="02010503020300020003" pitchFamily="2" charset="0"/>
                <a:cs typeface="Calibri"/>
              </a:rPr>
              <a:t>Hatshepsut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300" dirty="0">
                <a:latin typeface="SassoonCRInfant" panose="02010503020300020003" pitchFamily="2" charset="0"/>
                <a:cs typeface="Calibri"/>
              </a:rPr>
              <a:t>Marie Curie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300" dirty="0">
                <a:latin typeface="SassoonCRInfant" panose="02010503020300020003" pitchFamily="2" charset="0"/>
                <a:cs typeface="Calibri"/>
              </a:rPr>
              <a:t>Grace O’Malley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300" dirty="0">
                <a:latin typeface="SassoonCRInfant" panose="02010503020300020003" pitchFamily="2" charset="0"/>
                <a:cs typeface="Calibri"/>
              </a:rPr>
              <a:t>Elizabeth 1st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AFACA53-C8D3-A8E0-E86E-17028F9A9670}"/>
              </a:ext>
            </a:extLst>
          </p:cNvPr>
          <p:cNvSpPr txBox="1"/>
          <p:nvPr/>
        </p:nvSpPr>
        <p:spPr>
          <a:xfrm>
            <a:off x="-678428" y="-4429"/>
            <a:ext cx="5561714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GB" sz="1600" b="1" dirty="0">
                <a:latin typeface="SassoonCRInfant" panose="02010503020300020003" pitchFamily="2" charset="0"/>
                <a:cs typeface="Calibri"/>
              </a:rPr>
              <a:t>Term 1; Learning in Year 1 and 2 - History Makers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06E580F-C8F1-13CF-915A-E68D084EBB4B}"/>
              </a:ext>
            </a:extLst>
          </p:cNvPr>
          <p:cNvSpPr txBox="1"/>
          <p:nvPr/>
        </p:nvSpPr>
        <p:spPr>
          <a:xfrm>
            <a:off x="9273727" y="4266126"/>
            <a:ext cx="2708402" cy="1292662"/>
          </a:xfrm>
          <a:prstGeom prst="rect">
            <a:avLst/>
          </a:prstGeom>
          <a:solidFill>
            <a:srgbClr val="E6DCF5"/>
          </a:solidFill>
          <a:ln>
            <a:solidFill>
              <a:srgbClr val="7030A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1300" b="1" dirty="0">
                <a:latin typeface="SassoonCRInfant" panose="02010503020300020003" pitchFamily="2" charset="0"/>
                <a:cs typeface="Calibri"/>
              </a:rPr>
              <a:t>Computing; year 1</a:t>
            </a:r>
          </a:p>
          <a:p>
            <a:r>
              <a:rPr lang="en-GB" sz="1300" dirty="0">
                <a:latin typeface="SassoonCRInfant" panose="02010503020300020003" pitchFamily="2" charset="0"/>
                <a:cs typeface="Calibri"/>
              </a:rPr>
              <a:t>Community systems and networks – technology around us</a:t>
            </a:r>
          </a:p>
          <a:p>
            <a:r>
              <a:rPr lang="en-GB" sz="1300" b="1" dirty="0">
                <a:latin typeface="SassoonCRInfant" panose="02010503020300020003" pitchFamily="2" charset="0"/>
                <a:cs typeface="Calibri"/>
              </a:rPr>
              <a:t>Computing; year 2</a:t>
            </a:r>
          </a:p>
          <a:p>
            <a:r>
              <a:rPr lang="en-GB" sz="1300" dirty="0">
                <a:latin typeface="SassoonCRInfant" panose="02010503020300020003" pitchFamily="2" charset="0"/>
                <a:cs typeface="Calibri"/>
              </a:rPr>
              <a:t>Computing systems and networks – IT around us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8CD74EC-EC6B-2AE9-D66A-D06FAA17AAC7}"/>
              </a:ext>
            </a:extLst>
          </p:cNvPr>
          <p:cNvSpPr txBox="1"/>
          <p:nvPr/>
        </p:nvSpPr>
        <p:spPr>
          <a:xfrm>
            <a:off x="15250990" y="14673148"/>
            <a:ext cx="45719" cy="181588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  <a:cs typeface="Calibri"/>
              </a:rPr>
              <a:t>Music</a:t>
            </a:r>
            <a:r>
              <a:rPr lang="en-GB" sz="1600" b="1" dirty="0">
                <a:cs typeface="Calibri"/>
              </a:rPr>
              <a:t> </a:t>
            </a:r>
          </a:p>
          <a:p>
            <a:endParaRPr lang="en-GB" sz="1600" b="1" dirty="0">
              <a:cs typeface="Calibri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AE8E10C-670D-4EA3-479B-E8FA54951789}"/>
              </a:ext>
            </a:extLst>
          </p:cNvPr>
          <p:cNvSpPr txBox="1"/>
          <p:nvPr/>
        </p:nvSpPr>
        <p:spPr>
          <a:xfrm>
            <a:off x="9273727" y="5643020"/>
            <a:ext cx="2708402" cy="109260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1300" b="1" dirty="0">
                <a:solidFill>
                  <a:schemeClr val="tx1"/>
                </a:solidFill>
                <a:latin typeface="SassoonCRInfant" panose="02010503020300020003" pitchFamily="2" charset="0"/>
                <a:cs typeface="Calibri"/>
              </a:rPr>
              <a:t>Music</a:t>
            </a:r>
          </a:p>
          <a:p>
            <a:r>
              <a:rPr lang="en-GB" sz="1300" dirty="0">
                <a:solidFill>
                  <a:schemeClr val="tx1"/>
                </a:solidFill>
                <a:latin typeface="SassoonCRInfant" panose="02010503020300020003" pitchFamily="2" charset="0"/>
                <a:cs typeface="Calibri"/>
              </a:rPr>
              <a:t>Hey you! And old school hip-hop songs.</a:t>
            </a:r>
          </a:p>
          <a:p>
            <a:r>
              <a:rPr lang="en-GB" sz="1300" dirty="0">
                <a:solidFill>
                  <a:schemeClr val="tx1"/>
                </a:solidFill>
                <a:latin typeface="SassoonCRInfant" panose="02010503020300020003" pitchFamily="2" charset="0"/>
                <a:cs typeface="Calibri"/>
              </a:rPr>
              <a:t>Focus on pulse, rhythm, pitch and how they work together.</a:t>
            </a:r>
          </a:p>
        </p:txBody>
      </p:sp>
      <p:pic>
        <p:nvPicPr>
          <p:cNvPr id="1026" name="Picture 2" descr="The Suitcase">
            <a:extLst>
              <a:ext uri="{FF2B5EF4-FFF2-40B4-BE49-F238E27FC236}">
                <a16:creationId xmlns:a16="http://schemas.microsoft.com/office/drawing/2014/main" id="{0D94F4C5-1118-1A98-8611-BB7A86BE5F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325" y="29598"/>
            <a:ext cx="955631" cy="955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iary of a Wombat : French, Jackie, Whatley, Bruce: Amazon.co.uk: Books">
            <a:extLst>
              <a:ext uri="{FF2B5EF4-FFF2-40B4-BE49-F238E27FC236}">
                <a16:creationId xmlns:a16="http://schemas.microsoft.com/office/drawing/2014/main" id="{B8947C5E-3AA5-7A99-EC10-8008ACAB84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3614" y="1912635"/>
            <a:ext cx="1330816" cy="980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6CD1503-34A1-1C68-A474-D85BBCBCBEA7}"/>
              </a:ext>
            </a:extLst>
          </p:cNvPr>
          <p:cNvSpPr txBox="1"/>
          <p:nvPr/>
        </p:nvSpPr>
        <p:spPr>
          <a:xfrm>
            <a:off x="125601" y="6189323"/>
            <a:ext cx="3007440" cy="492443"/>
          </a:xfrm>
          <a:prstGeom prst="rect">
            <a:avLst/>
          </a:prstGeom>
          <a:solidFill>
            <a:srgbClr val="C4F7AB"/>
          </a:solidFill>
          <a:ln>
            <a:solidFill>
              <a:srgbClr val="95BD84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1300" b="1" dirty="0">
                <a:cs typeface="Calibri"/>
              </a:rPr>
              <a:t>Spanish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300" dirty="0">
                <a:latin typeface="SassoonCRInfant" panose="02010503020300020003" pitchFamily="2" charset="0"/>
                <a:cs typeface="Calibri"/>
              </a:rPr>
              <a:t>About me.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2DCC3A2-894E-45AC-3352-654C1F4FFD56}"/>
              </a:ext>
            </a:extLst>
          </p:cNvPr>
          <p:cNvSpPr txBox="1"/>
          <p:nvPr/>
        </p:nvSpPr>
        <p:spPr>
          <a:xfrm>
            <a:off x="7782613" y="6228425"/>
            <a:ext cx="1388189" cy="60016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1100" b="1" dirty="0">
                <a:latin typeface="SassoonCRInfant" panose="02010503020300020003" pitchFamily="2" charset="0"/>
                <a:cs typeface="Calibri"/>
              </a:rPr>
              <a:t>Enrichment:</a:t>
            </a:r>
          </a:p>
          <a:p>
            <a:r>
              <a:rPr lang="en-GB" sz="1100" dirty="0">
                <a:latin typeface="SassoonCRInfant" panose="02010503020300020003" pitchFamily="2" charset="0"/>
                <a:cs typeface="Calibri"/>
              </a:rPr>
              <a:t>Visit from Kent fire service 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178</TotalTime>
  <Words>407</Words>
  <Application>Microsoft Macintosh PowerPoint</Application>
  <PresentationFormat>Widescreen</PresentationFormat>
  <Paragraphs>73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Aptos</vt:lpstr>
      <vt:lpstr>Aptos Display</vt:lpstr>
      <vt:lpstr>Arial</vt:lpstr>
      <vt:lpstr>Calibri</vt:lpstr>
      <vt:lpstr>Calibri Light</vt:lpstr>
      <vt:lpstr>Cambria</vt:lpstr>
      <vt:lpstr>SassoonCRInfant</vt:lpstr>
      <vt:lpstr>Symbol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Everest</dc:creator>
  <cp:lastModifiedBy>Lily Munns</cp:lastModifiedBy>
  <cp:revision>392</cp:revision>
  <dcterms:created xsi:type="dcterms:W3CDTF">2022-09-03T20:57:25Z</dcterms:created>
  <dcterms:modified xsi:type="dcterms:W3CDTF">2025-09-07T15:49:32Z</dcterms:modified>
</cp:coreProperties>
</file>